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31"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4674" autoAdjust="0"/>
  </p:normalViewPr>
  <p:slideViewPr>
    <p:cSldViewPr snapToGrid="0" snapToObjects="1">
      <p:cViewPr varScale="1">
        <p:scale>
          <a:sx n="74" d="100"/>
          <a:sy n="74" d="100"/>
        </p:scale>
        <p:origin x="76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1818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1108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0582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63546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12998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6616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5847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74467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79048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542537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54891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84513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652684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33179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835249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39973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5459437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205158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3782278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3790258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Ritayan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2022/11/06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5601760" cy="4351338"/>
          </a:xfrm>
          <a:prstGeom prst="rect">
            <a:avLst/>
          </a:prstGeom>
        </p:spPr>
        <p:txBody>
          <a:bodyPr>
            <a:normAutofit/>
          </a:bodyPr>
          <a:lstStyle/>
          <a:p>
            <a:r>
              <a:rPr lang="en-US"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data is later processed so that there are no missing entries and categorical features are encoded using one-hot encoding.</a:t>
            </a:r>
          </a:p>
          <a:p>
            <a:r>
              <a:rPr lang="en-US"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An extra column called ‘Class’ is also added to the data frame. The column ‘Class’ contains 0 if a given launch is failed and 1 if it is successful.</a:t>
            </a:r>
          </a:p>
          <a:p>
            <a:r>
              <a:rPr lang="en-US"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In the end, we end up with 90 rows or instances and 83 columns or features.</a:t>
            </a:r>
            <a:endParaRPr lang="en-US" dirty="0">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12D49890-F57F-4C76-9E0F-5C242204FF9A}"/>
              </a:ext>
            </a:extLst>
          </p:cNvPr>
          <p:cNvPicPr>
            <a:picLocks noChangeAspect="1"/>
          </p:cNvPicPr>
          <p:nvPr/>
        </p:nvPicPr>
        <p:blipFill>
          <a:blip r:embed="rId3"/>
          <a:stretch>
            <a:fillRect/>
          </a:stretch>
        </p:blipFill>
        <p:spPr>
          <a:xfrm>
            <a:off x="6587577" y="1624188"/>
            <a:ext cx="5372850" cy="361047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3339" y="1422400"/>
            <a:ext cx="10971632" cy="4984087"/>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We use EDA to summarize the main characteristics of our data set and to find different patterns amongst the data. In order to summarize these characteristics, it is necessary to use statistical tools such as graphs. A list of the graphs plotted : </a:t>
            </a:r>
          </a:p>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Relationships between groups using Scatter plots:</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Flight number and Payload Mass</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Flight number and Launch Site</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Payload and Launch Site</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Orbit and Flight number</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Payload and Orbit</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Orbit and Payload Mass </a:t>
            </a:r>
          </a:p>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Patterns between groups using Bar plots</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Orbits and the mean</a:t>
            </a:r>
          </a:p>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Success rates using Line plots</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Success rate by year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A6050F2-BAFC-0A07-71A7-DDB6E79AF207}"/>
              </a:ext>
            </a:extLst>
          </p:cNvPr>
          <p:cNvPicPr>
            <a:picLocks noChangeAspect="1"/>
          </p:cNvPicPr>
          <p:nvPr/>
        </p:nvPicPr>
        <p:blipFill>
          <a:blip r:embed="rId3"/>
          <a:stretch>
            <a:fillRect/>
          </a:stretch>
        </p:blipFill>
        <p:spPr>
          <a:xfrm>
            <a:off x="4699615" y="2525461"/>
            <a:ext cx="7429478" cy="1436153"/>
          </a:xfrm>
          <a:prstGeom prst="rect">
            <a:avLst/>
          </a:prstGeom>
        </p:spPr>
      </p:pic>
      <p:pic>
        <p:nvPicPr>
          <p:cNvPr id="8" name="Picture 7">
            <a:extLst>
              <a:ext uri="{FF2B5EF4-FFF2-40B4-BE49-F238E27FC236}">
                <a16:creationId xmlns:a16="http://schemas.microsoft.com/office/drawing/2014/main" id="{4B1050FB-E218-55C9-2EA4-38FD042A705D}"/>
              </a:ext>
            </a:extLst>
          </p:cNvPr>
          <p:cNvPicPr>
            <a:picLocks noChangeAspect="1"/>
          </p:cNvPicPr>
          <p:nvPr/>
        </p:nvPicPr>
        <p:blipFill>
          <a:blip r:embed="rId4"/>
          <a:stretch>
            <a:fillRect/>
          </a:stretch>
        </p:blipFill>
        <p:spPr>
          <a:xfrm>
            <a:off x="4757242" y="3990642"/>
            <a:ext cx="2746645" cy="2570751"/>
          </a:xfrm>
          <a:prstGeom prst="rect">
            <a:avLst/>
          </a:prstGeom>
        </p:spPr>
      </p:pic>
      <p:pic>
        <p:nvPicPr>
          <p:cNvPr id="10" name="Picture 9">
            <a:extLst>
              <a:ext uri="{FF2B5EF4-FFF2-40B4-BE49-F238E27FC236}">
                <a16:creationId xmlns:a16="http://schemas.microsoft.com/office/drawing/2014/main" id="{8EC9777F-A97F-4EBF-EDF7-4741687E5710}"/>
              </a:ext>
            </a:extLst>
          </p:cNvPr>
          <p:cNvPicPr>
            <a:picLocks noChangeAspect="1"/>
          </p:cNvPicPr>
          <p:nvPr/>
        </p:nvPicPr>
        <p:blipFill>
          <a:blip r:embed="rId5"/>
          <a:stretch>
            <a:fillRect/>
          </a:stretch>
        </p:blipFill>
        <p:spPr>
          <a:xfrm>
            <a:off x="7634085" y="4077727"/>
            <a:ext cx="4495008" cy="23577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2749"/>
            <a:ext cx="10173760" cy="5092221"/>
          </a:xfrm>
          <a:prstGeom prst="rect">
            <a:avLst/>
          </a:prstGeom>
        </p:spPr>
        <p:txBody>
          <a:bodyPr lIns="91440" tIns="45720" rIns="91440" bIns="45720" anchor="t">
            <a:noAutofit/>
          </a:bodyPr>
          <a:lstStyle/>
          <a:p>
            <a:pPr marL="0" indent="0">
              <a:lnSpc>
                <a:spcPct val="100000"/>
              </a:lnSpc>
              <a:spcBef>
                <a:spcPts val="1400"/>
              </a:spcBef>
              <a:buNone/>
            </a:pPr>
            <a:r>
              <a:rPr lang="en-US" sz="1600" b="1"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Summary of the SQL queries executed on IBM’s DB2 database.</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The names of the unique launch sites in the space mission.</a:t>
            </a:r>
          </a:p>
          <a:p>
            <a:r>
              <a:rPr lang="en-US" sz="1600" dirty="0">
                <a:latin typeface="Iosevka Comfy" panose="02000509030000000004" pitchFamily="49" charset="0"/>
                <a:ea typeface="Iosevka Comfy" panose="02000509030000000004" pitchFamily="49" charset="0"/>
                <a:cs typeface="Iosevka Comfy" panose="02000509030000000004" pitchFamily="49" charset="0"/>
              </a:rPr>
              <a:t>5 records where launch sites begin with ‘CCA’.</a:t>
            </a:r>
          </a:p>
          <a:p>
            <a:r>
              <a:rPr lang="en-US" sz="1600" dirty="0">
                <a:latin typeface="Iosevka Comfy" panose="02000509030000000004" pitchFamily="49" charset="0"/>
                <a:ea typeface="Iosevka Comfy" panose="02000509030000000004" pitchFamily="49" charset="0"/>
                <a:cs typeface="Iosevka Comfy" panose="02000509030000000004" pitchFamily="49" charset="0"/>
              </a:rPr>
              <a:t>The total payload mass carried by boosters launched by NASA (CRS).</a:t>
            </a:r>
          </a:p>
          <a:p>
            <a:r>
              <a:rPr lang="en-US" sz="1600" dirty="0">
                <a:latin typeface="Iosevka Comfy" panose="02000509030000000004" pitchFamily="49" charset="0"/>
                <a:ea typeface="Iosevka Comfy" panose="02000509030000000004" pitchFamily="49" charset="0"/>
                <a:cs typeface="Iosevka Comfy" panose="02000509030000000004" pitchFamily="49" charset="0"/>
              </a:rPr>
              <a:t>The average payload mass carried by booster version F9 v1.1.</a:t>
            </a:r>
          </a:p>
          <a:p>
            <a:r>
              <a:rPr lang="en-US" sz="1600" dirty="0">
                <a:latin typeface="Iosevka Comfy" panose="02000509030000000004" pitchFamily="49" charset="0"/>
                <a:ea typeface="Iosevka Comfy" panose="02000509030000000004" pitchFamily="49" charset="0"/>
                <a:cs typeface="Iosevka Comfy" panose="02000509030000000004" pitchFamily="49" charset="0"/>
              </a:rPr>
              <a:t>The date when the first successful landing outcome in ground pad was achieved.</a:t>
            </a:r>
          </a:p>
          <a:p>
            <a:r>
              <a:rPr lang="en-US" sz="1600" dirty="0">
                <a:latin typeface="Iosevka Comfy" panose="02000509030000000004" pitchFamily="49" charset="0"/>
                <a:ea typeface="Iosevka Comfy" panose="02000509030000000004" pitchFamily="49" charset="0"/>
                <a:cs typeface="Iosevka Comfy" panose="02000509030000000004" pitchFamily="49" charset="0"/>
              </a:rPr>
              <a:t>The names of the boosters which have success in drone ship and have payload mass greater than 4000 but less than 6000.</a:t>
            </a:r>
          </a:p>
          <a:p>
            <a:r>
              <a:rPr lang="en-US" sz="1600" dirty="0">
                <a:latin typeface="Iosevka Comfy" panose="02000509030000000004" pitchFamily="49" charset="0"/>
                <a:ea typeface="Iosevka Comfy" panose="02000509030000000004" pitchFamily="49" charset="0"/>
                <a:cs typeface="Iosevka Comfy" panose="02000509030000000004" pitchFamily="49" charset="0"/>
              </a:rPr>
              <a:t>The total number of successful and failure mission outcomes.</a:t>
            </a:r>
          </a:p>
          <a:p>
            <a:r>
              <a:rPr lang="en-US" sz="1600" dirty="0">
                <a:latin typeface="Iosevka Comfy" panose="02000509030000000004" pitchFamily="49" charset="0"/>
                <a:ea typeface="Iosevka Comfy" panose="02000509030000000004" pitchFamily="49" charset="0"/>
                <a:cs typeface="Iosevka Comfy" panose="02000509030000000004" pitchFamily="49" charset="0"/>
              </a:rPr>
              <a:t>The names of the booster versions which have carried the maximum payload mass.</a:t>
            </a:r>
          </a:p>
          <a:p>
            <a:r>
              <a:rPr lang="en-US" sz="1600" dirty="0">
                <a:latin typeface="Iosevka Comfy" panose="02000509030000000004" pitchFamily="49" charset="0"/>
                <a:ea typeface="Iosevka Comfy" panose="02000509030000000004" pitchFamily="49" charset="0"/>
                <a:cs typeface="Iosevka Comfy" panose="02000509030000000004" pitchFamily="49" charset="0"/>
              </a:rPr>
              <a:t>The failed landing outcomes in drone ship, their booster versions, and launch site names for in year 2015.</a:t>
            </a:r>
          </a:p>
          <a:p>
            <a:r>
              <a:rPr lang="en-US" sz="1600" dirty="0">
                <a:latin typeface="Iosevka Comfy" panose="02000509030000000004" pitchFamily="49" charset="0"/>
                <a:ea typeface="Iosevka Comfy" panose="02000509030000000004" pitchFamily="49" charset="0"/>
                <a:cs typeface="Iosevka Comfy" panose="02000509030000000004" pitchFamily="49" charset="0"/>
              </a:rPr>
              <a:t>The count of landing outcomes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8C3964-F484-40C1-6D0D-428B59B57473}"/>
              </a:ext>
            </a:extLst>
          </p:cNvPr>
          <p:cNvPicPr>
            <a:picLocks noChangeAspect="1"/>
          </p:cNvPicPr>
          <p:nvPr/>
        </p:nvPicPr>
        <p:blipFill>
          <a:blip r:embed="rId3"/>
          <a:stretch>
            <a:fillRect/>
          </a:stretch>
        </p:blipFill>
        <p:spPr>
          <a:xfrm>
            <a:off x="709954" y="1403016"/>
            <a:ext cx="10315922" cy="5003471"/>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4146"/>
            <a:ext cx="10304389" cy="4832341"/>
          </a:xfrm>
          <a:prstGeom prst="rect">
            <a:avLst/>
          </a:prstGeom>
        </p:spPr>
        <p:txBody>
          <a:bodyPr>
            <a:normAutofit lnSpcReduction="10000"/>
          </a:bodyPr>
          <a:lstStyle/>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The objective is to have an interactive map that shows each launch site, adding a circle marker and label for the launch site. By using folium we can visualize the successful and failure launch sites by colors.</a:t>
            </a:r>
          </a:p>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We create objects for :</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Make a mark on the map by creating map marker</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Create icons on the map by creating icon marker</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Show markers that have been selected by creating circle with circle marker</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Draw lines between points by using polyline</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Create clusters to group different objects that tend to be located close each other by using maker cluster object</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Draw different line points or arrows between line points by using ant path</a:t>
            </a:r>
          </a:p>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This would help us to understand if launch sites are close each other, if there is good access to the launch sites, and detect if there is a cluster where the successful launch rate is high and how many launches are located in that site.</a:t>
            </a:r>
            <a:endParaRPr lang="en-US" sz="1200" dirty="0">
              <a:latin typeface="Iosevka Comfy" panose="02000509030000000004" pitchFamily="49" charset="0"/>
              <a:ea typeface="Iosevka Comfy" panose="02000509030000000004" pitchFamily="49" charset="0"/>
              <a:cs typeface="Iosevka Comfy" panose="02000509030000000004" pitchFamily="49"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9C3D66-E893-F692-6769-4B5B1FDEB7A5}"/>
              </a:ext>
            </a:extLst>
          </p:cNvPr>
          <p:cNvPicPr>
            <a:picLocks noChangeAspect="1"/>
          </p:cNvPicPr>
          <p:nvPr/>
        </p:nvPicPr>
        <p:blipFill>
          <a:blip r:embed="rId3"/>
          <a:stretch>
            <a:fillRect/>
          </a:stretch>
        </p:blipFill>
        <p:spPr>
          <a:xfrm>
            <a:off x="210184" y="2481943"/>
            <a:ext cx="11892802" cy="4132135"/>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5956" y="1387739"/>
            <a:ext cx="11343187" cy="501874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The objective is to have an interactive dashboard with two different plots, a pie chart and a scatter plot. The former will show the percentage of success in relation with the launch sites while the later the relationship between the success rate and the booster version category.</a:t>
            </a:r>
          </a:p>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We Create objects for :</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High level components for sliders, graphs, dropdowns, tables by creating dash and its components</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Fetch values from dataset in the CVS format and create a data frame</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Plot graphs interactively using Plotly</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Launch sites by using dropdown </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Payload Mass range selection in a range slider form</a:t>
            </a:r>
          </a:p>
          <a:p>
            <a:pPr>
              <a:lnSpc>
                <a:spcPct val="100000"/>
              </a:lnSpc>
              <a:spcBef>
                <a:spcPts val="1400"/>
              </a:spcBef>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Pie charts and Scatter plots</a:t>
            </a:r>
          </a:p>
          <a:p>
            <a:pPr marL="0" indent="0">
              <a:lnSpc>
                <a:spcPct val="100000"/>
              </a:lnSpc>
              <a:spcBef>
                <a:spcPts val="1400"/>
              </a:spcBef>
              <a:buNone/>
            </a:pPr>
            <a:r>
              <a:rPr lang="en-US" sz="16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This would help us to understand and interact with the data by using visualization tools, and would lead us to start to guess which launch site has more success rate and its possible influence for the predictive model.</a:t>
            </a:r>
            <a:endParaRPr lang="en-US" sz="1600" dirty="0">
              <a:latin typeface="Iosevka Comfy" panose="02000509030000000004" pitchFamily="49" charset="0"/>
              <a:ea typeface="Iosevka Comfy" panose="02000509030000000004" pitchFamily="49" charset="0"/>
              <a:cs typeface="Iosevka Comfy" panose="02000509030000000004" pitchFamily="49"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9854"/>
            <a:ext cx="9745663" cy="4351338"/>
          </a:xfrm>
          <a:prstGeom prst="rect">
            <a:avLst/>
          </a:prstGeom>
        </p:spPr>
        <p:txBody>
          <a:bodyPr>
            <a:noAutofit/>
          </a:bodyPr>
          <a:lstStyle/>
          <a:p>
            <a:pPr marL="0" indent="0">
              <a:lnSpc>
                <a:spcPct val="100000"/>
              </a:lnSpc>
              <a:spcBef>
                <a:spcPts val="1400"/>
              </a:spcBef>
              <a:buNone/>
            </a:pPr>
            <a:r>
              <a:rPr lang="en-US" sz="1600" dirty="0">
                <a:effectLst/>
                <a:latin typeface="Iosevka Comfy" panose="02000509030000000004" pitchFamily="49" charset="0"/>
                <a:ea typeface="Iosevka Comfy" panose="02000509030000000004" pitchFamily="49" charset="0"/>
                <a:cs typeface="Iosevka Comfy" panose="02000509030000000004" pitchFamily="49" charset="0"/>
              </a:rPr>
              <a:t>Functions from the Scikit-learn library are used to create our machine learning models. The steps to build and train the models include : </a:t>
            </a:r>
          </a:p>
          <a:p>
            <a:pPr>
              <a:lnSpc>
                <a:spcPct val="100000"/>
              </a:lnSpc>
              <a:spcBef>
                <a:spcPts val="1400"/>
              </a:spcBef>
            </a:pPr>
            <a:r>
              <a:rPr lang="en-US" sz="1600" dirty="0">
                <a:latin typeface="Iosevka Comfy" panose="02000509030000000004" pitchFamily="49" charset="0"/>
                <a:ea typeface="Iosevka Comfy" panose="02000509030000000004" pitchFamily="49" charset="0"/>
                <a:cs typeface="Iosevka Comfy" panose="02000509030000000004" pitchFamily="49" charset="0"/>
              </a:rPr>
              <a:t>Building the model</a:t>
            </a:r>
          </a:p>
          <a:p>
            <a:pPr lvl="1">
              <a:spcBef>
                <a:spcPts val="1400"/>
              </a:spcBef>
            </a:pPr>
            <a:r>
              <a:rPr lang="en-US" dirty="0">
                <a:latin typeface="Iosevka Comfy" panose="02000509030000000004" pitchFamily="49" charset="0"/>
                <a:ea typeface="Iosevka Comfy" panose="02000509030000000004" pitchFamily="49" charset="0"/>
                <a:cs typeface="Iosevka Comfy" panose="02000509030000000004" pitchFamily="49" charset="0"/>
              </a:rPr>
              <a:t>Load dataset into a Pandas data frame</a:t>
            </a:r>
          </a:p>
          <a:p>
            <a:pPr lvl="1">
              <a:spcBef>
                <a:spcPts val="1400"/>
              </a:spcBef>
            </a:pPr>
            <a:r>
              <a:rPr lang="en-US" dirty="0">
                <a:latin typeface="Iosevka Comfy" panose="02000509030000000004" pitchFamily="49" charset="0"/>
                <a:ea typeface="Iosevka Comfy" panose="02000509030000000004" pitchFamily="49" charset="0"/>
                <a:cs typeface="Iosevka Comfy" panose="02000509030000000004" pitchFamily="49" charset="0"/>
              </a:rPr>
              <a:t>Transform and standardize the data</a:t>
            </a:r>
          </a:p>
          <a:p>
            <a:pPr lvl="1">
              <a:spcBef>
                <a:spcPts val="1400"/>
              </a:spcBef>
            </a:pPr>
            <a:r>
              <a:rPr lang="en-US" dirty="0">
                <a:latin typeface="Iosevka Comfy" panose="02000509030000000004" pitchFamily="49" charset="0"/>
                <a:ea typeface="Iosevka Comfy" panose="02000509030000000004" pitchFamily="49" charset="0"/>
                <a:cs typeface="Iosevka Comfy" panose="02000509030000000004" pitchFamily="49" charset="0"/>
              </a:rPr>
              <a:t>Split data into training and test</a:t>
            </a:r>
          </a:p>
          <a:p>
            <a:pPr lvl="1">
              <a:spcBef>
                <a:spcPts val="1400"/>
              </a:spcBef>
            </a:pPr>
            <a:r>
              <a:rPr lang="en-US" dirty="0">
                <a:latin typeface="Iosevka Comfy" panose="02000509030000000004" pitchFamily="49" charset="0"/>
                <a:ea typeface="Iosevka Comfy" panose="02000509030000000004" pitchFamily="49" charset="0"/>
                <a:cs typeface="Iosevka Comfy" panose="02000509030000000004" pitchFamily="49" charset="0"/>
              </a:rPr>
              <a:t>Select the type of machine learning algorithm which include (Logistic regression, Support vector machine (SVM), Decision tree, K nearest neighbors (KNN))</a:t>
            </a:r>
          </a:p>
          <a:p>
            <a:pPr lvl="1">
              <a:spcBef>
                <a:spcPts val="1400"/>
              </a:spcBef>
            </a:pPr>
            <a:r>
              <a:rPr lang="en-US" dirty="0">
                <a:latin typeface="Iosevka Comfy" panose="02000509030000000004" pitchFamily="49" charset="0"/>
                <a:ea typeface="Iosevka Comfy" panose="02000509030000000004" pitchFamily="49" charset="0"/>
                <a:cs typeface="Iosevka Comfy" panose="02000509030000000004" pitchFamily="49" charset="0"/>
              </a:rPr>
              <a:t>Fit the models on the training data set</a:t>
            </a:r>
          </a:p>
          <a:p>
            <a:pPr lvl="1">
              <a:spcBef>
                <a:spcPts val="1400"/>
              </a:spcBef>
            </a:pPr>
            <a:r>
              <a:rPr lang="en-US" dirty="0">
                <a:latin typeface="Iosevka Comfy" panose="02000509030000000004" pitchFamily="49" charset="0"/>
                <a:ea typeface="Iosevka Comfy" panose="02000509030000000004" pitchFamily="49" charset="0"/>
                <a:cs typeface="Iosevka Comfy" panose="02000509030000000004" pitchFamily="49" charset="0"/>
              </a:rPr>
              <a:t>Find the best combination of hyperparameters for each model</a:t>
            </a:r>
          </a:p>
          <a:p>
            <a:pPr>
              <a:lnSpc>
                <a:spcPct val="100000"/>
              </a:lnSpc>
              <a:spcBef>
                <a:spcPts val="1400"/>
              </a:spcBef>
            </a:pPr>
            <a:r>
              <a:rPr lang="en-US" sz="1600" dirty="0">
                <a:latin typeface="Iosevka Comfy" panose="02000509030000000004" pitchFamily="49" charset="0"/>
                <a:ea typeface="Iosevka Comfy" panose="02000509030000000004" pitchFamily="49" charset="0"/>
                <a:cs typeface="Iosevka Comfy" panose="02000509030000000004" pitchFamily="49" charset="0"/>
              </a:rPr>
              <a:t>Evaluating Model</a:t>
            </a:r>
          </a:p>
          <a:p>
            <a:pPr lvl="1">
              <a:spcBef>
                <a:spcPts val="1400"/>
              </a:spcBef>
            </a:pPr>
            <a:r>
              <a:rPr lang="en-US" dirty="0">
                <a:latin typeface="Iosevka Comfy" panose="02000509030000000004" pitchFamily="49" charset="0"/>
                <a:ea typeface="Iosevka Comfy" panose="02000509030000000004" pitchFamily="49" charset="0"/>
                <a:cs typeface="Iosevka Comfy" panose="02000509030000000004" pitchFamily="49" charset="0"/>
              </a:rPr>
              <a:t>Check accuracy for each model</a:t>
            </a:r>
          </a:p>
          <a:p>
            <a:pPr lvl="1">
              <a:spcBef>
                <a:spcPts val="1400"/>
              </a:spcBef>
            </a:pPr>
            <a:r>
              <a:rPr lang="en-US" dirty="0">
                <a:latin typeface="Iosevka Comfy" panose="02000509030000000004" pitchFamily="49" charset="0"/>
                <a:ea typeface="Iosevka Comfy" panose="02000509030000000004" pitchFamily="49" charset="0"/>
                <a:cs typeface="Iosevka Comfy" panose="02000509030000000004" pitchFamily="49" charset="0"/>
              </a:rPr>
              <a:t>Plot Confusion Matrix</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Exploratory data analysis results</a:t>
            </a:r>
          </a:p>
          <a:p>
            <a:pPr>
              <a:lnSpc>
                <a:spcPct val="100000"/>
              </a:lnSpc>
              <a:spcBef>
                <a:spcPts val="1400"/>
              </a:spcBef>
            </a:pPr>
            <a:r>
              <a:rPr lang="en-US" sz="22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Interactive analytics demo in screenshots</a:t>
            </a:r>
          </a:p>
          <a:p>
            <a:pPr>
              <a:lnSpc>
                <a:spcPct val="100000"/>
              </a:lnSpc>
              <a:spcBef>
                <a:spcPts val="1400"/>
              </a:spcBef>
            </a:pPr>
            <a:r>
              <a:rPr lang="en-US" sz="2200"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Predictive analysis results</a:t>
            </a:r>
          </a:p>
          <a:p>
            <a:pPr lvl="1"/>
            <a:endParaRPr lang="en-US" sz="1800" dirty="0">
              <a:latin typeface="Iosevka Comfy" panose="02000509030000000004" pitchFamily="49" charset="0"/>
              <a:ea typeface="Iosevka Comfy" panose="02000509030000000004" pitchFamily="49" charset="0"/>
              <a:cs typeface="Iosevka Comfy" panose="02000509030000000004" pitchFamily="49" charset="0"/>
            </a:endParaRPr>
          </a:p>
          <a:p>
            <a:pPr marL="457200" lvl="1" indent="0">
              <a:buNone/>
            </a:pPr>
            <a:endParaRPr lang="en-US" sz="1800" dirty="0">
              <a:latin typeface="Iosevka Comfy" panose="02000509030000000004" pitchFamily="49" charset="0"/>
              <a:ea typeface="Iosevka Comfy" panose="02000509030000000004" pitchFamily="49" charset="0"/>
              <a:cs typeface="Iosevka Comfy" panose="02000509030000000004" pitchFamily="49"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CDF423CF-BC73-5C9E-EDD5-00206D006AD0}"/>
              </a:ext>
            </a:extLst>
          </p:cNvPr>
          <p:cNvSpPr>
            <a:spLocks noGrp="1"/>
          </p:cNvSpPr>
          <p:nvPr>
            <p:ph idx="1"/>
          </p:nvPr>
        </p:nvSpPr>
        <p:spPr>
          <a:xfrm>
            <a:off x="8374743" y="2506606"/>
            <a:ext cx="2727932" cy="2115848"/>
          </a:xfrm>
        </p:spPr>
        <p:txBody>
          <a:bodyPr/>
          <a:lstStyle/>
          <a:p>
            <a:pPr marL="0" indent="0">
              <a:buNone/>
            </a:pPr>
            <a:r>
              <a:rPr lang="en-US" dirty="0">
                <a:latin typeface="Iosevka Comfy" panose="02000509030000000004" pitchFamily="49" charset="0"/>
                <a:ea typeface="Iosevka Comfy" panose="02000509030000000004" pitchFamily="49" charset="0"/>
                <a:cs typeface="Iosevka Comfy" panose="02000509030000000004" pitchFamily="49" charset="0"/>
              </a:rPr>
              <a:t>Launches from the site of CCAFS SLC 40 are significantly higher than the other launch sites.</a:t>
            </a:r>
            <a:endParaRPr lang="en-IN" dirty="0">
              <a:latin typeface="Iosevka Comfy" panose="02000509030000000004" pitchFamily="49" charset="0"/>
              <a:ea typeface="Iosevka Comfy" panose="02000509030000000004" pitchFamily="49" charset="0"/>
              <a:cs typeface="Iosevka Comfy" panose="02000509030000000004" pitchFamily="49"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F060633-EC40-3E4E-122D-B56CB02DFEAB}"/>
              </a:ext>
            </a:extLst>
          </p:cNvPr>
          <p:cNvPicPr>
            <a:picLocks noChangeAspect="1"/>
          </p:cNvPicPr>
          <p:nvPr/>
        </p:nvPicPr>
        <p:blipFill>
          <a:blip r:embed="rId3"/>
          <a:stretch>
            <a:fillRect/>
          </a:stretch>
        </p:blipFill>
        <p:spPr>
          <a:xfrm>
            <a:off x="770011" y="1582182"/>
            <a:ext cx="6690332" cy="464174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94328"/>
            <a:ext cx="3932238" cy="381158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VAFB-SLC launch site has no rockets launched with a heavy payload mass(greater than 10000).</a:t>
            </a:r>
          </a:p>
          <a:p>
            <a:pPr>
              <a:lnSpc>
                <a:spcPct val="100000"/>
              </a:lnSpc>
              <a:spcBef>
                <a:spcPts val="1400"/>
              </a:spcBef>
            </a:pPr>
            <a:r>
              <a:rPr lang="en-US"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The majority of rockets launched with a payload less than 10000 have been launched from the CCAFS SLC 40 launch site.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33EFB89-B97E-23D2-C0E8-F74028837E48}"/>
              </a:ext>
            </a:extLst>
          </p:cNvPr>
          <p:cNvPicPr>
            <a:picLocks noChangeAspect="1"/>
          </p:cNvPicPr>
          <p:nvPr/>
        </p:nvPicPr>
        <p:blipFill>
          <a:blip r:embed="rId3"/>
          <a:stretch>
            <a:fillRect/>
          </a:stretch>
        </p:blipFill>
        <p:spPr>
          <a:xfrm>
            <a:off x="5580829" y="1454319"/>
            <a:ext cx="5704781" cy="48840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28914" y="176858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Executive Summary</a:t>
            </a:r>
          </a:p>
          <a:p>
            <a:pPr>
              <a:lnSpc>
                <a:spcPct val="100000"/>
              </a:lnSpc>
              <a:spcBef>
                <a:spcPts val="1400"/>
              </a:spcBef>
            </a:pPr>
            <a:r>
              <a:rPr lang="en-US" sz="18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Introduction</a:t>
            </a:r>
          </a:p>
          <a:p>
            <a:pPr>
              <a:lnSpc>
                <a:spcPct val="100000"/>
              </a:lnSpc>
              <a:spcBef>
                <a:spcPts val="1400"/>
              </a:spcBef>
            </a:pPr>
            <a:r>
              <a:rPr lang="en-US" sz="18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Methodology</a:t>
            </a:r>
          </a:p>
          <a:p>
            <a:pPr>
              <a:lnSpc>
                <a:spcPct val="100000"/>
              </a:lnSpc>
              <a:spcBef>
                <a:spcPts val="1400"/>
              </a:spcBef>
            </a:pPr>
            <a:r>
              <a:rPr lang="en-US" sz="18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Results</a:t>
            </a:r>
          </a:p>
          <a:p>
            <a:pPr>
              <a:lnSpc>
                <a:spcPct val="100000"/>
              </a:lnSpc>
              <a:spcBef>
                <a:spcPts val="1400"/>
              </a:spcBef>
            </a:pPr>
            <a:r>
              <a:rPr lang="en-US" sz="18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Conclusion</a:t>
            </a:r>
          </a:p>
          <a:p>
            <a:pPr>
              <a:lnSpc>
                <a:spcPct val="100000"/>
              </a:lnSpc>
              <a:spcBef>
                <a:spcPts val="1400"/>
              </a:spcBef>
            </a:pPr>
            <a:r>
              <a:rPr lang="en-US" sz="18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336800"/>
            <a:ext cx="3932238" cy="2184400"/>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ES-L1, GEO, HEO and SSO have a success rate of 100%.</a:t>
            </a:r>
          </a:p>
          <a:p>
            <a:pPr>
              <a:lnSpc>
                <a:spcPct val="100000"/>
              </a:lnSpc>
              <a:spcBef>
                <a:spcPts val="1400"/>
              </a:spcBef>
            </a:pPr>
            <a:r>
              <a:rPr lang="en-US"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SO has a success rate of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C64CE6E9-9B74-1731-32F9-92868CD40E87}"/>
              </a:ext>
            </a:extLst>
          </p:cNvPr>
          <p:cNvPicPr>
            <a:picLocks noChangeAspect="1"/>
          </p:cNvPicPr>
          <p:nvPr/>
        </p:nvPicPr>
        <p:blipFill>
          <a:blip r:embed="rId3"/>
          <a:stretch>
            <a:fillRect/>
          </a:stretch>
        </p:blipFill>
        <p:spPr>
          <a:xfrm>
            <a:off x="4626273" y="1420484"/>
            <a:ext cx="7479605" cy="428809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4658"/>
            <a:ext cx="3932238" cy="1563914"/>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Iosevka Comfy" panose="02000509030000000004" pitchFamily="49" charset="0"/>
                <a:ea typeface="Iosevka Comfy" panose="02000509030000000004" pitchFamily="49" charset="0"/>
                <a:cs typeface="Iosevka Comfy" panose="02000509030000000004" pitchFamily="49" charset="0"/>
              </a:rPr>
              <a:t>A trend can be observed of shifting to VLEO launches in recent years.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6314317-C007-0FB9-6A68-B63CA4A57327}"/>
              </a:ext>
            </a:extLst>
          </p:cNvPr>
          <p:cNvPicPr>
            <a:picLocks noChangeAspect="1"/>
          </p:cNvPicPr>
          <p:nvPr/>
        </p:nvPicPr>
        <p:blipFill>
          <a:blip r:embed="rId3"/>
          <a:stretch>
            <a:fillRect/>
          </a:stretch>
        </p:blipFill>
        <p:spPr>
          <a:xfrm>
            <a:off x="4966683" y="1461855"/>
            <a:ext cx="6318928" cy="49446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111829"/>
            <a:ext cx="3932238" cy="2340429"/>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We can see the concentration of ~2500 payload mass at the ISS orbit, and payloads between 4000-7000 at the GTO orbit.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E8F5549-5ED4-30DD-EA60-BF41E14311A5}"/>
              </a:ext>
            </a:extLst>
          </p:cNvPr>
          <p:cNvPicPr>
            <a:picLocks noChangeAspect="1"/>
          </p:cNvPicPr>
          <p:nvPr/>
        </p:nvPicPr>
        <p:blipFill>
          <a:blip r:embed="rId3"/>
          <a:stretch>
            <a:fillRect/>
          </a:stretch>
        </p:blipFill>
        <p:spPr>
          <a:xfrm>
            <a:off x="5613958" y="1410135"/>
            <a:ext cx="5646283" cy="499635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8628" y="2749550"/>
            <a:ext cx="3309257" cy="1358900"/>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Since 2013 there has been a meteoric rise in the success rate.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44A27DC-4721-EC32-1636-CA740941230C}"/>
              </a:ext>
            </a:extLst>
          </p:cNvPr>
          <p:cNvPicPr>
            <a:picLocks noChangeAspect="1"/>
          </p:cNvPicPr>
          <p:nvPr/>
        </p:nvPicPr>
        <p:blipFill>
          <a:blip r:embed="rId3"/>
          <a:stretch>
            <a:fillRect/>
          </a:stretch>
        </p:blipFill>
        <p:spPr>
          <a:xfrm>
            <a:off x="4073241" y="1437519"/>
            <a:ext cx="7325747" cy="542048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37190" cy="3210832"/>
          </a:xfrm>
          <a:prstGeom prst="rect">
            <a:avLst/>
          </a:prstGeom>
        </p:spPr>
        <p:txBody>
          <a:bodyPr>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names of the unique launch sites in the space mission</a:t>
            </a:r>
            <a:endParaRPr lang="en-US" sz="20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9E0832E-853A-1A27-19B3-713F6FFA3C55}"/>
              </a:ext>
            </a:extLst>
          </p:cNvPr>
          <p:cNvPicPr>
            <a:picLocks noChangeAspect="1"/>
          </p:cNvPicPr>
          <p:nvPr/>
        </p:nvPicPr>
        <p:blipFill>
          <a:blip r:embed="rId3"/>
          <a:stretch>
            <a:fillRect/>
          </a:stretch>
        </p:blipFill>
        <p:spPr>
          <a:xfrm>
            <a:off x="889752" y="2847705"/>
            <a:ext cx="2898854" cy="366041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27391"/>
            <a:ext cx="8214209" cy="4351338"/>
          </a:xfrm>
          <a:prstGeom prst="rect">
            <a:avLst/>
          </a:prstGeom>
        </p:spPr>
        <p:txBody>
          <a:bodyPr>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5 records where launch sites begin with ‘CCA’</a:t>
            </a:r>
            <a:endParaRPr lang="en-US" sz="20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A2E3F06-0CA0-2251-D31E-18AB3F6B2FFD}"/>
              </a:ext>
            </a:extLst>
          </p:cNvPr>
          <p:cNvPicPr>
            <a:picLocks noChangeAspect="1"/>
          </p:cNvPicPr>
          <p:nvPr/>
        </p:nvPicPr>
        <p:blipFill>
          <a:blip r:embed="rId3"/>
          <a:stretch>
            <a:fillRect/>
          </a:stretch>
        </p:blipFill>
        <p:spPr>
          <a:xfrm>
            <a:off x="479724" y="2721795"/>
            <a:ext cx="11540751" cy="26798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total payload mass carried by boosters launched by NASA (CRS)</a:t>
            </a:r>
            <a:endParaRPr lang="en-US" sz="20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600579A-8F12-E713-BE2A-69AF0D15A519}"/>
              </a:ext>
            </a:extLst>
          </p:cNvPr>
          <p:cNvPicPr>
            <a:picLocks noChangeAspect="1"/>
          </p:cNvPicPr>
          <p:nvPr/>
        </p:nvPicPr>
        <p:blipFill>
          <a:blip r:embed="rId3"/>
          <a:stretch>
            <a:fillRect/>
          </a:stretch>
        </p:blipFill>
        <p:spPr>
          <a:xfrm>
            <a:off x="770011" y="2524207"/>
            <a:ext cx="4601806" cy="123511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663" cy="4351338"/>
          </a:xfrm>
          <a:prstGeom prst="rect">
            <a:avLst/>
          </a:prstGeom>
        </p:spPr>
        <p:txBody>
          <a:bodyPr>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average payload mass carried by booster version F9 v1.1</a:t>
            </a:r>
            <a:endParaRPr lang="en-US" sz="20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93A739B-097D-34CC-CDE4-F6758BAF68F4}"/>
              </a:ext>
            </a:extLst>
          </p:cNvPr>
          <p:cNvPicPr>
            <a:picLocks noChangeAspect="1"/>
          </p:cNvPicPr>
          <p:nvPr/>
        </p:nvPicPr>
        <p:blipFill>
          <a:blip r:embed="rId3"/>
          <a:stretch>
            <a:fillRect/>
          </a:stretch>
        </p:blipFill>
        <p:spPr>
          <a:xfrm>
            <a:off x="770011" y="2597061"/>
            <a:ext cx="6557569" cy="11040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663" cy="4351338"/>
          </a:xfrm>
          <a:prstGeom prst="rect">
            <a:avLst/>
          </a:prstGeom>
        </p:spPr>
        <p:txBody>
          <a:bodyPr lIns="91440" tIns="45720" rIns="91440" bIns="45720" anchor="t">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date when the first successful landing outcome in ground pad was achieved</a:t>
            </a:r>
            <a:endParaRPr lang="en-US" sz="20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75E4C91-CE05-A3B4-7A6E-0567BACA0083}"/>
              </a:ext>
            </a:extLst>
          </p:cNvPr>
          <p:cNvPicPr>
            <a:picLocks noChangeAspect="1"/>
          </p:cNvPicPr>
          <p:nvPr/>
        </p:nvPicPr>
        <p:blipFill>
          <a:blip r:embed="rId3"/>
          <a:stretch>
            <a:fillRect/>
          </a:stretch>
        </p:blipFill>
        <p:spPr>
          <a:xfrm>
            <a:off x="770011" y="2978679"/>
            <a:ext cx="4987489" cy="10226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0024"/>
            <a:ext cx="9745663" cy="4351338"/>
          </a:xfrm>
          <a:prstGeom prst="rect">
            <a:avLst/>
          </a:prstGeom>
        </p:spPr>
        <p:txBody>
          <a:bodyPr lIns="91440" tIns="45720" rIns="91440" bIns="45720" anchor="t">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names of the boosters which have success in drone ship and have payload mass greater than 4000 but less than 6000</a:t>
            </a:r>
            <a:endParaRPr lang="en-US" sz="20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4FD457B-E209-BBF4-D14D-7699A06D8332}"/>
              </a:ext>
            </a:extLst>
          </p:cNvPr>
          <p:cNvPicPr>
            <a:picLocks noChangeAspect="1"/>
          </p:cNvPicPr>
          <p:nvPr/>
        </p:nvPicPr>
        <p:blipFill>
          <a:blip r:embed="rId3"/>
          <a:stretch>
            <a:fillRect/>
          </a:stretch>
        </p:blipFill>
        <p:spPr>
          <a:xfrm>
            <a:off x="770011" y="2753480"/>
            <a:ext cx="2546950" cy="328788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30754"/>
            <a:ext cx="10515600" cy="497573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The objective of this project was to predict the success rate of SpaceX Falcon 9 first stage landing.</a:t>
            </a:r>
          </a:p>
          <a:p>
            <a:pPr marL="0" indent="0">
              <a:lnSpc>
                <a:spcPct val="100000"/>
              </a:lnSpc>
              <a:spcBef>
                <a:spcPts val="1400"/>
              </a:spcBef>
              <a:buNone/>
            </a:pPr>
            <a:r>
              <a:rPr lang="en-US" sz="1800" b="1"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Methodologies</a:t>
            </a:r>
            <a:endParaRPr lang="en-US" sz="1600" b="1"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a:p>
            <a:pPr lvl="1">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Data collection using API.</a:t>
            </a:r>
          </a:p>
          <a:p>
            <a:pPr lvl="1">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Data wrangling.</a:t>
            </a:r>
          </a:p>
          <a:p>
            <a:pPr lvl="1">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Exploratory Data Analysis using SQL.</a:t>
            </a:r>
          </a:p>
          <a:p>
            <a:pPr lvl="1">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Interactive Maps applying Folium.</a:t>
            </a:r>
          </a:p>
          <a:p>
            <a:pPr lvl="1">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Interactive Dashboard with Plotly.</a:t>
            </a:r>
          </a:p>
          <a:p>
            <a:pPr lvl="1">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Predictive Analysis through classification.</a:t>
            </a:r>
          </a:p>
          <a:p>
            <a:pPr marL="0" indent="0">
              <a:lnSpc>
                <a:spcPct val="100000"/>
              </a:lnSpc>
              <a:spcBef>
                <a:spcPts val="1400"/>
              </a:spcBef>
              <a:buNone/>
            </a:pPr>
            <a:r>
              <a:rPr lang="en-US" sz="1800" b="1"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Findings</a:t>
            </a:r>
            <a:endParaRPr lang="en-US" sz="1600" b="1"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a:p>
            <a:pPr lvl="1">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Exploratory data analysis results.</a:t>
            </a:r>
          </a:p>
          <a:p>
            <a:pPr lvl="1">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Data visualizations.</a:t>
            </a:r>
          </a:p>
          <a:p>
            <a:pPr lvl="1">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Best predictive model.</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38976"/>
            <a:ext cx="9745663" cy="4351338"/>
          </a:xfrm>
          <a:prstGeom prst="rect">
            <a:avLst/>
          </a:prstGeom>
        </p:spPr>
        <p:txBody>
          <a:bodyPr>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total number of successful and failure mission outcomes</a:t>
            </a:r>
            <a:endParaRPr lang="en-US" sz="20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6157537-5573-DA71-D788-AFB5EE012C04}"/>
              </a:ext>
            </a:extLst>
          </p:cNvPr>
          <p:cNvPicPr>
            <a:picLocks noChangeAspect="1"/>
          </p:cNvPicPr>
          <p:nvPr/>
        </p:nvPicPr>
        <p:blipFill>
          <a:blip r:embed="rId3"/>
          <a:stretch>
            <a:fillRect/>
          </a:stretch>
        </p:blipFill>
        <p:spPr>
          <a:xfrm>
            <a:off x="770011" y="2765121"/>
            <a:ext cx="5432636" cy="18649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4574" y="1520825"/>
            <a:ext cx="9745663" cy="4351338"/>
          </a:xfrm>
          <a:prstGeom prst="rect">
            <a:avLst/>
          </a:prstGeom>
        </p:spPr>
        <p:txBody>
          <a:bodyPr>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names of the booster versions which have carried the maximum payload</a:t>
            </a:r>
            <a:b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mass</a:t>
            </a:r>
            <a:endParaRPr lang="en-US" sz="20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8205502-5F40-1FCE-B59B-2377ED22AF05}"/>
              </a:ext>
            </a:extLst>
          </p:cNvPr>
          <p:cNvPicPr>
            <a:picLocks noChangeAspect="1"/>
          </p:cNvPicPr>
          <p:nvPr/>
        </p:nvPicPr>
        <p:blipFill>
          <a:blip r:embed="rId3"/>
          <a:stretch>
            <a:fillRect/>
          </a:stretch>
        </p:blipFill>
        <p:spPr>
          <a:xfrm>
            <a:off x="774574" y="2260580"/>
            <a:ext cx="5321426" cy="436357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5748"/>
            <a:ext cx="9745663" cy="4351338"/>
          </a:xfrm>
          <a:prstGeom prst="rect">
            <a:avLst/>
          </a:prstGeom>
        </p:spPr>
        <p:txBody>
          <a:bodyPr lIns="91440" tIns="45720" rIns="91440" bIns="45720" anchor="t">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failed landing outcomes in drone ship, their booster versions, and launch site names for in year 2015</a:t>
            </a:r>
            <a:endPar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460B125-C388-FA76-5CD8-90C97B413972}"/>
              </a:ext>
            </a:extLst>
          </p:cNvPr>
          <p:cNvPicPr>
            <a:picLocks noChangeAspect="1"/>
          </p:cNvPicPr>
          <p:nvPr/>
        </p:nvPicPr>
        <p:blipFill>
          <a:blip r:embed="rId3"/>
          <a:stretch>
            <a:fillRect/>
          </a:stretch>
        </p:blipFill>
        <p:spPr>
          <a:xfrm>
            <a:off x="770011" y="2686475"/>
            <a:ext cx="5374461" cy="14850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5"/>
            <a:ext cx="9745663" cy="4351338"/>
          </a:xfrm>
          <a:prstGeom prst="rect">
            <a:avLst/>
          </a:prstGeom>
        </p:spPr>
        <p:txBody>
          <a:bodyPr lIns="91440" tIns="45720" rIns="91440" bIns="45720" anchor="t">
            <a:normAutofit/>
          </a:bodyPr>
          <a:lstStyle/>
          <a:p>
            <a:pPr>
              <a:lnSpc>
                <a:spcPct val="100000"/>
              </a:lnSpc>
              <a:spcBef>
                <a:spcPts val="1400"/>
              </a:spcBef>
            </a:pPr>
            <a:r>
              <a:rPr lang="en-US" sz="20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count of landing outcomes between the date 2010-06-04 and 2017-03-20, in descending order</a:t>
            </a:r>
            <a:endParaRPr lang="en-US" sz="20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098FB36-83D7-6FC7-1688-534B41E3535E}"/>
              </a:ext>
            </a:extLst>
          </p:cNvPr>
          <p:cNvPicPr>
            <a:picLocks noChangeAspect="1"/>
          </p:cNvPicPr>
          <p:nvPr/>
        </p:nvPicPr>
        <p:blipFill>
          <a:blip r:embed="rId3"/>
          <a:stretch>
            <a:fillRect/>
          </a:stretch>
        </p:blipFill>
        <p:spPr>
          <a:xfrm>
            <a:off x="787650" y="2396363"/>
            <a:ext cx="2813688" cy="427138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the map</a:t>
            </a:r>
          </a:p>
        </p:txBody>
      </p:sp>
      <p:pic>
        <p:nvPicPr>
          <p:cNvPr id="7" name="Picture 6">
            <a:extLst>
              <a:ext uri="{FF2B5EF4-FFF2-40B4-BE49-F238E27FC236}">
                <a16:creationId xmlns:a16="http://schemas.microsoft.com/office/drawing/2014/main" id="{9876FDB8-700C-45F7-1C15-CAF6256B0685}"/>
              </a:ext>
            </a:extLst>
          </p:cNvPr>
          <p:cNvPicPr>
            <a:picLocks noChangeAspect="1"/>
          </p:cNvPicPr>
          <p:nvPr/>
        </p:nvPicPr>
        <p:blipFill>
          <a:blip r:embed="rId3"/>
          <a:stretch>
            <a:fillRect/>
          </a:stretch>
        </p:blipFill>
        <p:spPr>
          <a:xfrm>
            <a:off x="199202" y="1380487"/>
            <a:ext cx="11793596" cy="53809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D3BF3B5B-4756-55A1-31AC-92C5D1A3F50B}"/>
              </a:ext>
            </a:extLst>
          </p:cNvPr>
          <p:cNvSpPr>
            <a:spLocks noGrp="1"/>
          </p:cNvSpPr>
          <p:nvPr>
            <p:ph idx="1"/>
          </p:nvPr>
        </p:nvSpPr>
        <p:spPr>
          <a:xfrm>
            <a:off x="1192489" y="5001919"/>
            <a:ext cx="8596668" cy="1603420"/>
          </a:xfrm>
        </p:spPr>
        <p:txBody>
          <a:bodyPr>
            <a:noAutofit/>
          </a:bodyPr>
          <a:lstStyle/>
          <a:p>
            <a:r>
              <a:rPr lang="en-US" sz="1400" dirty="0">
                <a:latin typeface="Iosevka Comfy Duo Regular" panose="02000500030000000004" pitchFamily="2" charset="0"/>
                <a:ea typeface="Iosevka Comfy Duo Regular" panose="02000500030000000004" pitchFamily="2" charset="0"/>
                <a:cs typeface="Iosevka Comfy Duo Regular" panose="02000500030000000004" pitchFamily="2" charset="0"/>
              </a:rPr>
              <a:t>Launches, decoded by their outcome, across launch sites, in the following order: </a:t>
            </a:r>
          </a:p>
          <a:p>
            <a:pPr lvl="1"/>
            <a:r>
              <a:rPr lang="en-US" sz="1400" dirty="0">
                <a:latin typeface="Iosevka Comfy Duo Regular" panose="02000500030000000004" pitchFamily="2" charset="0"/>
                <a:ea typeface="Iosevka Comfy Duo Regular" panose="02000500030000000004" pitchFamily="2" charset="0"/>
                <a:cs typeface="Iosevka Comfy Duo Regular" panose="02000500030000000004" pitchFamily="2" charset="0"/>
              </a:rPr>
              <a:t>CCAFS LC - 40</a:t>
            </a:r>
          </a:p>
          <a:p>
            <a:pPr lvl="1"/>
            <a:r>
              <a:rPr lang="en-US" sz="1400" dirty="0">
                <a:latin typeface="Iosevka Comfy Duo Regular" panose="02000500030000000004" pitchFamily="2" charset="0"/>
                <a:ea typeface="Iosevka Comfy Duo Regular" panose="02000500030000000004" pitchFamily="2" charset="0"/>
                <a:cs typeface="Iosevka Comfy Duo Regular" panose="02000500030000000004" pitchFamily="2" charset="0"/>
              </a:rPr>
              <a:t>VAFB SLC – 4E</a:t>
            </a:r>
          </a:p>
          <a:p>
            <a:pPr lvl="1"/>
            <a:r>
              <a:rPr lang="en-US" sz="1400" dirty="0">
                <a:latin typeface="Iosevka Comfy Duo Regular" panose="02000500030000000004" pitchFamily="2" charset="0"/>
                <a:ea typeface="Iosevka Comfy Duo Regular" panose="02000500030000000004" pitchFamily="2" charset="0"/>
                <a:cs typeface="Iosevka Comfy Duo Regular" panose="02000500030000000004" pitchFamily="2" charset="0"/>
              </a:rPr>
              <a:t>KSC LC – 39A</a:t>
            </a:r>
          </a:p>
          <a:p>
            <a:pPr lvl="1"/>
            <a:r>
              <a:rPr lang="en-US" sz="1400" dirty="0">
                <a:latin typeface="Iosevka Comfy Duo Regular" panose="02000500030000000004" pitchFamily="2" charset="0"/>
                <a:ea typeface="Iosevka Comfy Duo Regular" panose="02000500030000000004" pitchFamily="2" charset="0"/>
                <a:cs typeface="Iosevka Comfy Duo Regular" panose="02000500030000000004" pitchFamily="2" charset="0"/>
              </a:rPr>
              <a:t>CCAFS SLC - 40</a:t>
            </a:r>
            <a:endParaRPr lang="en-IN" sz="1400" dirty="0">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by site</a:t>
            </a:r>
          </a:p>
        </p:txBody>
      </p:sp>
      <p:pic>
        <p:nvPicPr>
          <p:cNvPr id="4" name="Picture 3">
            <a:extLst>
              <a:ext uri="{FF2B5EF4-FFF2-40B4-BE49-F238E27FC236}">
                <a16:creationId xmlns:a16="http://schemas.microsoft.com/office/drawing/2014/main" id="{4B77361B-E4C3-5526-B24F-86B8F9B43FD9}"/>
              </a:ext>
            </a:extLst>
          </p:cNvPr>
          <p:cNvPicPr>
            <a:picLocks noChangeAspect="1"/>
          </p:cNvPicPr>
          <p:nvPr/>
        </p:nvPicPr>
        <p:blipFill>
          <a:blip r:embed="rId3"/>
          <a:stretch>
            <a:fillRect/>
          </a:stretch>
        </p:blipFill>
        <p:spPr>
          <a:xfrm>
            <a:off x="31889" y="1420616"/>
            <a:ext cx="3010320" cy="338184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C7363DE-2BC6-1E1A-0A8E-86E7FA76D7B9}"/>
              </a:ext>
            </a:extLst>
          </p:cNvPr>
          <p:cNvPicPr>
            <a:picLocks noChangeAspect="1"/>
          </p:cNvPicPr>
          <p:nvPr/>
        </p:nvPicPr>
        <p:blipFill>
          <a:blip r:embed="rId4"/>
          <a:stretch>
            <a:fillRect/>
          </a:stretch>
        </p:blipFill>
        <p:spPr>
          <a:xfrm>
            <a:off x="9463249" y="1420615"/>
            <a:ext cx="2696862" cy="338184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EED0778-D750-0AF6-A303-280EF3B08027}"/>
              </a:ext>
            </a:extLst>
          </p:cNvPr>
          <p:cNvPicPr>
            <a:picLocks noChangeAspect="1"/>
          </p:cNvPicPr>
          <p:nvPr/>
        </p:nvPicPr>
        <p:blipFill>
          <a:blip r:embed="rId5"/>
          <a:stretch>
            <a:fillRect/>
          </a:stretch>
        </p:blipFill>
        <p:spPr>
          <a:xfrm>
            <a:off x="6412142" y="1420616"/>
            <a:ext cx="3038335" cy="338184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C752041-78E1-706B-191B-3DE930B4EF28}"/>
              </a:ext>
            </a:extLst>
          </p:cNvPr>
          <p:cNvPicPr>
            <a:picLocks noChangeAspect="1"/>
          </p:cNvPicPr>
          <p:nvPr/>
        </p:nvPicPr>
        <p:blipFill>
          <a:blip r:embed="rId6"/>
          <a:stretch>
            <a:fillRect/>
          </a:stretch>
        </p:blipFill>
        <p:spPr>
          <a:xfrm>
            <a:off x="3090757" y="1420616"/>
            <a:ext cx="3258005" cy="33818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05352" y="1470133"/>
            <a:ext cx="4353060" cy="1958868"/>
          </a:xfrm>
          <a:prstGeom prst="rect">
            <a:avLst/>
          </a:prstGeom>
        </p:spPr>
        <p:txBody>
          <a:bodyPr lIns="91440" tIns="45720" rIns="91440" bIns="45720" anchor="t">
            <a:normAutofit/>
          </a:bodyPr>
          <a:lstStyle/>
          <a:p>
            <a:pPr>
              <a:lnSpc>
                <a:spcPct val="100000"/>
              </a:lnSpc>
              <a:spcBef>
                <a:spcPts val="1400"/>
              </a:spcBef>
            </a:pP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picture shows the distance between the CCAFS SLC-40 launch site and the nearest coastline.</a:t>
            </a:r>
            <a:endPar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sites to its proximities</a:t>
            </a:r>
          </a:p>
        </p:txBody>
      </p:sp>
      <p:pic>
        <p:nvPicPr>
          <p:cNvPr id="7" name="Picture 6">
            <a:extLst>
              <a:ext uri="{FF2B5EF4-FFF2-40B4-BE49-F238E27FC236}">
                <a16:creationId xmlns:a16="http://schemas.microsoft.com/office/drawing/2014/main" id="{3F7C757B-8E3C-084C-2224-4F3FF0546DCC}"/>
              </a:ext>
            </a:extLst>
          </p:cNvPr>
          <p:cNvPicPr>
            <a:picLocks noChangeAspect="1"/>
          </p:cNvPicPr>
          <p:nvPr/>
        </p:nvPicPr>
        <p:blipFill>
          <a:blip r:embed="rId3"/>
          <a:stretch>
            <a:fillRect/>
          </a:stretch>
        </p:blipFill>
        <p:spPr>
          <a:xfrm>
            <a:off x="770010" y="1470131"/>
            <a:ext cx="6455037" cy="409526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69151"/>
            <a:ext cx="9745663" cy="1381939"/>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KSC LC-39A has the highest success score with 41.70%.</a:t>
            </a:r>
          </a:p>
          <a:p>
            <a:pPr>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CCAFS LC-40 comes next with 29.20%.</a:t>
            </a:r>
          </a:p>
          <a:p>
            <a:pPr>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Finally, VAFB SLC-4E and CCAFS SLC-40 with 16.70% and 12.50% respectively.</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a:t>
            </a:r>
          </a:p>
        </p:txBody>
      </p:sp>
      <p:pic>
        <p:nvPicPr>
          <p:cNvPr id="4" name="Picture 3">
            <a:extLst>
              <a:ext uri="{FF2B5EF4-FFF2-40B4-BE49-F238E27FC236}">
                <a16:creationId xmlns:a16="http://schemas.microsoft.com/office/drawing/2014/main" id="{C72F15E4-656D-8527-8DD9-54E061F394CC}"/>
              </a:ext>
            </a:extLst>
          </p:cNvPr>
          <p:cNvPicPr>
            <a:picLocks noChangeAspect="1"/>
          </p:cNvPicPr>
          <p:nvPr/>
        </p:nvPicPr>
        <p:blipFill>
          <a:blip r:embed="rId3"/>
          <a:stretch>
            <a:fillRect/>
          </a:stretch>
        </p:blipFill>
        <p:spPr>
          <a:xfrm>
            <a:off x="770011" y="1460408"/>
            <a:ext cx="8503991" cy="33477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4875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b="1"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Background</a:t>
            </a:r>
            <a:endParaRPr lang="en-US" sz="1600" b="1"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a:p>
            <a:pPr marL="0" indent="0">
              <a:spcBef>
                <a:spcPts val="1400"/>
              </a:spcBef>
              <a:buNone/>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SpaceX is one of the most prestigious private companies in the world, that is involved in designing, manufacturing and launching rockets and satellites to space. SpaceX has contracts with NASA and the US DoD. One of the biggest achievements of SpaceX was to decrease the launch prices of rockets by more than 60%, pushing prices down in the entire industry. They were able to do that by reusing the first stage boosters, instead of expending them. </a:t>
            </a:r>
          </a:p>
          <a:p>
            <a:pPr marL="0" indent="0">
              <a:spcBef>
                <a:spcPts val="1400"/>
              </a:spcBef>
              <a:buNone/>
            </a:pPr>
            <a:r>
              <a:rPr lang="en-US" sz="1600"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For this project, we have tried to predict if the Falcon 9’s first stage will land successfully for a given launch, helping us to get a more accurate idea of the cost of launch.</a:t>
            </a:r>
          </a:p>
          <a:p>
            <a:pPr marL="0" indent="0">
              <a:spcBef>
                <a:spcPts val="1400"/>
              </a:spcBef>
              <a:buNone/>
            </a:pPr>
            <a:r>
              <a:rPr lang="en-US" sz="1800" b="1"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Objectives</a:t>
            </a:r>
            <a:endParaRPr lang="en-US" sz="1600" b="1"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a:p>
            <a:pPr marL="0" indent="0">
              <a:spcBef>
                <a:spcPts val="1400"/>
              </a:spcBef>
              <a:buNone/>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We want to determine how successful is the first stage and the probabilities of landing. In order to conduct the analysis the following questions need to be addressed.</a:t>
            </a:r>
          </a:p>
          <a:p>
            <a:pPr marL="914400" lvl="1" indent="-457200">
              <a:spcBef>
                <a:spcPts val="1400"/>
              </a:spcBef>
              <a:buFont typeface="+mj-lt"/>
              <a:buAutoNum type="arabicPeriod"/>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What factors influence in making a landing successful?</a:t>
            </a:r>
          </a:p>
          <a:p>
            <a:pPr marL="914400" lvl="1" indent="-457200">
              <a:spcBef>
                <a:spcPts val="1400"/>
              </a:spcBef>
              <a:buFont typeface="+mj-lt"/>
              <a:buAutoNum type="arabicPeriod"/>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Which variables are the most influential for the success rate?</a:t>
            </a:r>
          </a:p>
          <a:p>
            <a:pPr marL="914400" lvl="1" indent="-457200">
              <a:spcBef>
                <a:spcPts val="1400"/>
              </a:spcBef>
              <a:buFont typeface="+mj-lt"/>
              <a:buAutoNum type="arabicPeriod"/>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In order to have the best results and ensure a successful landing, what conditions are required?</a:t>
            </a:r>
          </a:p>
          <a:p>
            <a:pPr marL="914400" lvl="1" indent="-457200">
              <a:spcBef>
                <a:spcPts val="1400"/>
              </a:spcBef>
              <a:buFont typeface="+mj-lt"/>
              <a:buAutoNum type="arabicPeriod"/>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What is the most optimal rocket to use for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8475" y="5203740"/>
            <a:ext cx="7587663" cy="1675244"/>
          </a:xfrm>
          <a:prstGeom prst="rect">
            <a:avLst/>
          </a:prstGeom>
        </p:spPr>
        <p:txBody>
          <a:bodyPr lIns="91440" tIns="45720" rIns="91440" bIns="45720" anchor="t">
            <a:normAutofit/>
          </a:bodyPr>
          <a:lstStyle/>
          <a:p>
            <a:r>
              <a:rPr lang="en-US" sz="1600" dirty="0">
                <a:latin typeface="Iosevka Comfy Duo Regular" panose="02000500030000000004" pitchFamily="2" charset="0"/>
                <a:ea typeface="Iosevka Comfy Duo Regular" panose="02000500030000000004" pitchFamily="2" charset="0"/>
                <a:cs typeface="Iosevka Comfy Duo Regular" panose="02000500030000000004" pitchFamily="2" charset="0"/>
              </a:rPr>
              <a:t>LSC LC-39A has the highest score with 76.9% with payload range of 2000kg – 10000kg, and FT booster version has the highest score.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a:t>
            </a:r>
          </a:p>
        </p:txBody>
      </p:sp>
      <p:pic>
        <p:nvPicPr>
          <p:cNvPr id="4" name="Picture 3">
            <a:extLst>
              <a:ext uri="{FF2B5EF4-FFF2-40B4-BE49-F238E27FC236}">
                <a16:creationId xmlns:a16="http://schemas.microsoft.com/office/drawing/2014/main" id="{7471805E-8B4D-AED5-1E94-285FCB8CC57E}"/>
              </a:ext>
            </a:extLst>
          </p:cNvPr>
          <p:cNvPicPr>
            <a:picLocks noChangeAspect="1"/>
          </p:cNvPicPr>
          <p:nvPr/>
        </p:nvPicPr>
        <p:blipFill>
          <a:blip r:embed="rId3"/>
          <a:stretch>
            <a:fillRect/>
          </a:stretch>
        </p:blipFill>
        <p:spPr>
          <a:xfrm>
            <a:off x="770011" y="1335497"/>
            <a:ext cx="7706128" cy="359132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34614"/>
            <a:ext cx="8876265" cy="549049"/>
          </a:xfrm>
          <a:prstGeom prst="rect">
            <a:avLst/>
          </a:prstGeom>
        </p:spPr>
        <p:txBody>
          <a:bodyPr lIns="91440" tIns="45720" rIns="91440" bIns="45720" anchor="t">
            <a:normAutofit lnSpcReduction="10000"/>
          </a:bodyPr>
          <a:lstStyle/>
          <a:p>
            <a:pPr>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We can see the success rates for low weighted payloads is higher than the heavy weighted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12E1C284-B5FB-A536-E255-0AA8708AE639}"/>
              </a:ext>
            </a:extLst>
          </p:cNvPr>
          <p:cNvPicPr>
            <a:picLocks noChangeAspect="1"/>
          </p:cNvPicPr>
          <p:nvPr/>
        </p:nvPicPr>
        <p:blipFill>
          <a:blip r:embed="rId3"/>
          <a:stretch>
            <a:fillRect/>
          </a:stretch>
        </p:blipFill>
        <p:spPr>
          <a:xfrm>
            <a:off x="770011" y="1543703"/>
            <a:ext cx="11094887" cy="333049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08A04F0E-AFB1-36F4-23C0-555F0FFE81DE}"/>
              </a:ext>
            </a:extLst>
          </p:cNvPr>
          <p:cNvPicPr>
            <a:picLocks noChangeAspect="1"/>
          </p:cNvPicPr>
          <p:nvPr/>
        </p:nvPicPr>
        <p:blipFill>
          <a:blip r:embed="rId3"/>
          <a:stretch>
            <a:fillRect/>
          </a:stretch>
        </p:blipFill>
        <p:spPr>
          <a:xfrm>
            <a:off x="770010" y="1388192"/>
            <a:ext cx="7518185" cy="501829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72514" y="1541495"/>
            <a:ext cx="4980590" cy="390626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Put side by side all the models have the same accuracy and confusion matrix on the test data. </a:t>
            </a:r>
          </a:p>
          <a:p>
            <a:pPr>
              <a:lnSpc>
                <a:spcPct val="100000"/>
              </a:lnSpc>
              <a:spcBef>
                <a:spcPts val="1400"/>
              </a:spcBef>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Therefore, we use their GirdSearchCV scores to rank them. Based on that Decision Tree Classifier has the best accuracy off the 4 models. </a:t>
            </a:r>
            <a:b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The accuracies are :</a:t>
            </a:r>
            <a:b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Logistic Regression - 0.846429</a:t>
            </a:r>
            <a:b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SVM - 0.848214</a:t>
            </a:r>
            <a:b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KNN - 0.848214</a:t>
            </a:r>
            <a:b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Decision Tree - 0.875000</a:t>
            </a:r>
            <a:b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br>
            <a:endPar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a:p>
            <a:pPr>
              <a:lnSpc>
                <a:spcPct val="100000"/>
              </a:lnSpc>
              <a:spcBef>
                <a:spcPts val="1400"/>
              </a:spcBef>
            </a:pPr>
            <a:endPar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9D6B3D3-BB8E-859F-4481-A68CFCCF276F}"/>
              </a:ext>
            </a:extLst>
          </p:cNvPr>
          <p:cNvPicPr>
            <a:picLocks noChangeAspect="1"/>
          </p:cNvPicPr>
          <p:nvPr/>
        </p:nvPicPr>
        <p:blipFill>
          <a:blip r:embed="rId3"/>
          <a:stretch>
            <a:fillRect/>
          </a:stretch>
        </p:blipFill>
        <p:spPr>
          <a:xfrm>
            <a:off x="770011" y="1541495"/>
            <a:ext cx="5552852" cy="38115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90025"/>
            <a:ext cx="10280062" cy="4351337"/>
          </a:xfrm>
          <a:prstGeom prst="rect">
            <a:avLst/>
          </a:prstGeom>
        </p:spPr>
        <p:txBody>
          <a:bodyPr>
            <a:normAutofit/>
          </a:bodyPr>
          <a:lstStyle/>
          <a:p>
            <a:pPr>
              <a:lnSpc>
                <a:spcPct val="100000"/>
              </a:lnSpc>
              <a:spcBef>
                <a:spcPts val="1400"/>
              </a:spcBef>
            </a:pP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In this project, we try to predict if the first stage of a given Falcon 9 launch will</a:t>
            </a:r>
            <a:b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land in order to determine the cost of a launch.</a:t>
            </a:r>
          </a:p>
          <a:p>
            <a:pPr>
              <a:lnSpc>
                <a:spcPct val="100000"/>
              </a:lnSpc>
              <a:spcBef>
                <a:spcPts val="1400"/>
              </a:spcBef>
            </a:pP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Each feature of a Falcon 9 launch, such as its payload mass or orbit type, may</a:t>
            </a:r>
            <a:b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affect the mission outcome in a certain way.</a:t>
            </a:r>
          </a:p>
          <a:p>
            <a:pPr>
              <a:lnSpc>
                <a:spcPct val="100000"/>
              </a:lnSpc>
              <a:spcBef>
                <a:spcPts val="1400"/>
              </a:spcBef>
            </a:pP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Several machine learning algorithms are employed to learn the patterns of past</a:t>
            </a:r>
            <a:b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Falcon 9 launch data to produce predictive models that can be used to predict the</a:t>
            </a:r>
            <a:b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outcome of a Falcon 9 launch.</a:t>
            </a:r>
          </a:p>
          <a:p>
            <a:pPr>
              <a:lnSpc>
                <a:spcPct val="100000"/>
              </a:lnSpc>
              <a:spcBef>
                <a:spcPts val="1400"/>
              </a:spcBef>
            </a:pP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The predictive model produced by decision tree algorithm performed the best</a:t>
            </a:r>
            <a:b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br>
            <a:r>
              <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rPr>
              <a:t>among the 4 machine learning algorithms employed, with an accuracy of 87.5%.</a:t>
            </a:r>
          </a:p>
          <a:p>
            <a:pPr>
              <a:lnSpc>
                <a:spcPct val="100000"/>
              </a:lnSpc>
              <a:spcBef>
                <a:spcPts val="1400"/>
              </a:spcBef>
            </a:pPr>
            <a:r>
              <a:rPr lang="en-US" sz="1600" dirty="0">
                <a:latin typeface="Iosevka Comfy Duo Regular" panose="02000500030000000004" pitchFamily="2" charset="0"/>
                <a:ea typeface="Iosevka Comfy Duo Regular" panose="02000500030000000004" pitchFamily="2" charset="0"/>
                <a:cs typeface="Iosevka Comfy Duo Regular" panose="02000500030000000004" pitchFamily="2" charset="0"/>
              </a:rPr>
              <a:t>Launch site KSC LC 39A, and orbits GEO, HEO, SSO, ES L1 have the highest success rates.</a:t>
            </a:r>
            <a:endParaRPr lang="en-US" sz="1600" dirty="0">
              <a:effectLst/>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a:p>
            <a:pPr marL="0" indent="0">
              <a:lnSpc>
                <a:spcPct val="100000"/>
              </a:lnSpc>
              <a:spcBef>
                <a:spcPts val="1400"/>
              </a:spcBef>
              <a:buNone/>
            </a:pPr>
            <a:endPar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9556"/>
            <a:ext cx="10515600"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The methodology used for this project is divided into five different stages ranging from compiling data, cleaning, to visualization and finally model prediction.</a:t>
            </a:r>
          </a:p>
          <a:p>
            <a:pPr marL="457200" indent="-457200">
              <a:lnSpc>
                <a:spcPct val="100000"/>
              </a:lnSpc>
              <a:spcBef>
                <a:spcPts val="1400"/>
              </a:spcBef>
              <a:buFont typeface="+mj-lt"/>
              <a:buAutoNum type="arabicPeriod"/>
            </a:pPr>
            <a:r>
              <a:rPr lang="en-US" sz="1800" b="1"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Data collection</a:t>
            </a:r>
            <a:endParaRPr lang="en-US" sz="1600" b="1"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a:p>
            <a:pPr lvl="1">
              <a:lnSpc>
                <a:spcPct val="100000"/>
              </a:lnSpc>
              <a:spcBef>
                <a:spcPts val="1400"/>
              </a:spcBef>
            </a:pPr>
            <a:r>
              <a:rPr lang="en-US" sz="1600"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SpaceX Rest API</a:t>
            </a:r>
          </a:p>
          <a:p>
            <a:pPr lvl="1">
              <a:lnSpc>
                <a:spcPct val="100000"/>
              </a:lnSpc>
              <a:spcBef>
                <a:spcPts val="1400"/>
              </a:spcBef>
            </a:pPr>
            <a:r>
              <a:rPr lang="en-US" sz="1600"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Web Scrapping from Wikipedia</a:t>
            </a:r>
          </a:p>
          <a:p>
            <a:pPr marL="457200" indent="-457200">
              <a:lnSpc>
                <a:spcPct val="100000"/>
              </a:lnSpc>
              <a:spcBef>
                <a:spcPts val="1400"/>
              </a:spcBef>
              <a:buFont typeface="+mj-lt"/>
              <a:buAutoNum type="arabicPeriod"/>
            </a:pPr>
            <a:r>
              <a:rPr lang="en-US" sz="1800" b="1"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Data wrangling</a:t>
            </a:r>
          </a:p>
          <a:p>
            <a:pPr lvl="1">
              <a:lnSpc>
                <a:spcPct val="100000"/>
              </a:lnSpc>
              <a:spcBef>
                <a:spcPts val="1400"/>
              </a:spcBef>
            </a:pPr>
            <a:r>
              <a:rPr lang="en-US" sz="1600"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One hot encoding data fields for Machine Learning and Dropping irrelevant columns.</a:t>
            </a:r>
          </a:p>
          <a:p>
            <a:pPr marL="457200" indent="-457200">
              <a:lnSpc>
                <a:spcPct val="100000"/>
              </a:lnSpc>
              <a:spcBef>
                <a:spcPts val="1400"/>
              </a:spcBef>
              <a:buFont typeface="+mj-lt"/>
              <a:buAutoNum type="arabicPeriod"/>
            </a:pPr>
            <a:r>
              <a:rPr lang="en-US" sz="1800" b="1"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Exploratory data analysis (EDA) using visualization and SQL</a:t>
            </a:r>
          </a:p>
          <a:p>
            <a:pPr lvl="1">
              <a:lnSpc>
                <a:spcPct val="100000"/>
              </a:lnSpc>
              <a:spcBef>
                <a:spcPts val="1400"/>
              </a:spcBef>
            </a:pPr>
            <a:r>
              <a:rPr lang="en-US" sz="1600"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The use of diverse plots such as bar, scatter plots, to reveal the variable’s relationship and provide patterns inside the data.</a:t>
            </a:r>
          </a:p>
          <a:p>
            <a:pPr marL="457200" indent="-457200">
              <a:lnSpc>
                <a:spcPct val="100000"/>
              </a:lnSpc>
              <a:spcBef>
                <a:spcPts val="1400"/>
              </a:spcBef>
              <a:buFont typeface="+mj-lt"/>
              <a:buAutoNum type="arabicPeriod"/>
            </a:pPr>
            <a:r>
              <a:rPr lang="en-US" sz="1800" b="1"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Interactive visual analytics using Folium and Plotly Dash</a:t>
            </a:r>
          </a:p>
          <a:p>
            <a:pPr lvl="1">
              <a:lnSpc>
                <a:spcPct val="100000"/>
              </a:lnSpc>
              <a:spcBef>
                <a:spcPts val="1400"/>
              </a:spcBef>
            </a:pPr>
            <a:r>
              <a:rPr lang="en-US" sz="1600"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Use Folium and Plotly to create maps and Dashboards.</a:t>
            </a:r>
          </a:p>
          <a:p>
            <a:pPr marL="457200" indent="-457200">
              <a:lnSpc>
                <a:spcPct val="100000"/>
              </a:lnSpc>
              <a:spcBef>
                <a:spcPts val="1400"/>
              </a:spcBef>
              <a:buFont typeface="+mj-lt"/>
              <a:buAutoNum type="arabicPeriod"/>
            </a:pPr>
            <a:r>
              <a:rPr lang="en-US" sz="1800" b="1"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Predictive analysis using classification models</a:t>
            </a:r>
          </a:p>
          <a:p>
            <a:pPr lvl="1">
              <a:lnSpc>
                <a:spcPct val="100000"/>
              </a:lnSpc>
              <a:spcBef>
                <a:spcPts val="1400"/>
              </a:spcBef>
            </a:pPr>
            <a:r>
              <a:rPr lang="en-US" sz="1600" dirty="0">
                <a:solidFill>
                  <a:schemeClr val="tx1"/>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Build, train and evaluate models including Logistic Regression, SVM, Decision Tree and KNN.</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9854"/>
            <a:ext cx="9128733" cy="4351338"/>
          </a:xfrm>
          <a:prstGeom prst="rect">
            <a:avLst/>
          </a:prstGeom>
        </p:spPr>
        <p:txBody>
          <a:bodyPr>
            <a:noAutofit/>
          </a:bodyPr>
          <a:lstStyle/>
          <a:p>
            <a:pPr marL="0" indent="0">
              <a:lnSpc>
                <a:spcPct val="100000"/>
              </a:lnSpc>
              <a:spcBef>
                <a:spcPts val="1400"/>
              </a:spcBef>
              <a:buNone/>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Dataset was collected using the Space X REST API which covers different information such as flight number, date, payload mass, and landing pad, among others. The main objective of using this dataset was to predict whether Space X will be able to successfully land the stage 1 boosters.</a:t>
            </a:r>
          </a:p>
          <a:p>
            <a:pPr marL="0" indent="0">
              <a:lnSpc>
                <a:spcPct val="100000"/>
              </a:lnSpc>
              <a:spcBef>
                <a:spcPts val="1400"/>
              </a:spcBef>
              <a:buNone/>
            </a:pPr>
            <a:r>
              <a:rPr lang="en-US" sz="1600"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In order to start working with the dataset. We need to :</a:t>
            </a:r>
          </a:p>
          <a:p>
            <a:pPr marL="685800" lvl="1">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Get Data from the API or Website by scrapping.</a:t>
            </a:r>
          </a:p>
          <a:p>
            <a:pPr marL="685800" lvl="1">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Transform the data into a data frame.</a:t>
            </a:r>
          </a:p>
          <a:p>
            <a:pPr marL="685800" lvl="1">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Filter the data frame as required before starting to work with the valuable information .</a:t>
            </a:r>
          </a:p>
          <a:p>
            <a:pPr marL="685800" lvl="1">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Export the final dataset.</a:t>
            </a:r>
          </a:p>
          <a:p>
            <a:pPr marL="0" indent="0">
              <a:buNone/>
            </a:pPr>
            <a:endParaRPr lang="en-US" sz="1600" dirty="0">
              <a:latin typeface="Iosevka Comfy Duo Regular" panose="02000500030000000004" pitchFamily="2" charset="0"/>
              <a:ea typeface="Iosevka Comfy Duo Regular" panose="02000500030000000004" pitchFamily="2" charset="0"/>
              <a:cs typeface="Iosevka Comfy Duo Regular" panose="02000500030000000004" pitchFamily="2"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63193839-2B03-92FF-1446-D327E070AB69}"/>
              </a:ext>
            </a:extLst>
          </p:cNvPr>
          <p:cNvPicPr>
            <a:picLocks noGrp="1" noChangeAspect="1"/>
          </p:cNvPicPr>
          <p:nvPr>
            <p:ph idx="4294967295"/>
          </p:nvPr>
        </p:nvPicPr>
        <p:blipFill>
          <a:blip r:embed="rId3"/>
          <a:stretch>
            <a:fillRect/>
          </a:stretch>
        </p:blipFill>
        <p:spPr>
          <a:xfrm>
            <a:off x="6386846" y="1436914"/>
            <a:ext cx="5461000" cy="4882436"/>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782762"/>
            <a:ext cx="5461000" cy="4225925"/>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The API used is </a:t>
            </a:r>
            <a:r>
              <a:rPr lang="en-US" u="sng" dirty="0">
                <a:solidFill>
                  <a:srgbClr val="1C7DDB"/>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https://api.spacexdata.com/v4/rockets/</a:t>
            </a:r>
          </a:p>
          <a:p>
            <a:pPr>
              <a:lnSpc>
                <a:spcPct val="100000"/>
              </a:lnSpc>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The API provides data about many types of rocket launches done by SpaceX, the data is therefore filtered to include only Falcon 9 launches.</a:t>
            </a:r>
          </a:p>
          <a:p>
            <a:pPr>
              <a:lnSpc>
                <a:spcPct val="100000"/>
              </a:lnSpc>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Every missing value in the data is replaced the mean the column that the missing value belongs to.</a:t>
            </a:r>
          </a:p>
          <a:p>
            <a:pPr>
              <a:lnSpc>
                <a:spcPct val="100000"/>
              </a:lnSpc>
              <a:spcBef>
                <a:spcPts val="1400"/>
              </a:spcBef>
            </a:pPr>
            <a:r>
              <a:rPr lang="en-US" dirty="0">
                <a:latin typeface="Iosevka Comfy Duo Regular" panose="02000500030000000004" pitchFamily="2" charset="0"/>
                <a:ea typeface="Iosevka Comfy Duo Regular" panose="02000500030000000004" pitchFamily="2" charset="0"/>
                <a:cs typeface="Iosevka Comfy Duo Regular" panose="02000500030000000004" pitchFamily="2" charset="0"/>
              </a:rPr>
              <a:t>We end up with 90 rows or instances and 17 columns or features.</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842862"/>
            <a:ext cx="3932238" cy="3811587"/>
          </a:xfrm>
          <a:prstGeom prst="rect">
            <a:avLst/>
          </a:prstGeom>
        </p:spPr>
        <p:txBody>
          <a:bodyPr lIns="91440" tIns="45720" rIns="91440" bIns="45720" anchor="t">
            <a:noAutofit/>
          </a:bodyPr>
          <a:lstStyle/>
          <a:p>
            <a:pPr>
              <a:lnSpc>
                <a:spcPct val="100000"/>
              </a:lnSpc>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The data is scraped from : </a:t>
            </a:r>
            <a:r>
              <a:rPr lang="en-US" u="sng" dirty="0">
                <a:solidFill>
                  <a:srgbClr val="1C7DDB"/>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https://en.wikipedia.org/w/index.php?title=List_of_Falcon_9_and_Falcon_Heavy_launches&amp;oldid=1027686922</a:t>
            </a:r>
          </a:p>
          <a:p>
            <a:pPr>
              <a:lnSpc>
                <a:spcPct val="100000"/>
              </a:lnSpc>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The website contains only the data about Falcon 9 launches.</a:t>
            </a:r>
          </a:p>
          <a:p>
            <a:pPr>
              <a:lnSpc>
                <a:spcPct val="100000"/>
              </a:lnSpc>
              <a:spcBef>
                <a:spcPts val="1400"/>
              </a:spcBef>
            </a:pPr>
            <a:r>
              <a:rPr lang="en-US" dirty="0">
                <a:solidFill>
                  <a:schemeClr val="accent3">
                    <a:lumMod val="25000"/>
                  </a:schemeClr>
                </a:solidFill>
                <a:latin typeface="Iosevka Comfy Duo Regular" panose="02000500030000000004" pitchFamily="2" charset="0"/>
                <a:ea typeface="Iosevka Comfy Duo Regular" panose="02000500030000000004" pitchFamily="2" charset="0"/>
                <a:cs typeface="Iosevka Comfy Duo Regular" panose="02000500030000000004" pitchFamily="2" charset="0"/>
              </a:rPr>
              <a:t>We end up with 121 rows or instances and 11 columns or features.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9" name="Picture 8">
            <a:extLst>
              <a:ext uri="{FF2B5EF4-FFF2-40B4-BE49-F238E27FC236}">
                <a16:creationId xmlns:a16="http://schemas.microsoft.com/office/drawing/2014/main" id="{42E0A4B7-5987-33A8-CB2A-4EE5922FF4B8}"/>
              </a:ext>
            </a:extLst>
          </p:cNvPr>
          <p:cNvPicPr>
            <a:picLocks noChangeAspect="1"/>
          </p:cNvPicPr>
          <p:nvPr/>
        </p:nvPicPr>
        <p:blipFill>
          <a:blip r:embed="rId3"/>
          <a:stretch>
            <a:fillRect/>
          </a:stretch>
        </p:blipFill>
        <p:spPr>
          <a:xfrm>
            <a:off x="5197221" y="1415357"/>
            <a:ext cx="6544592" cy="497661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492</TotalTime>
  <Words>2219</Words>
  <Application>Microsoft Office PowerPoint</Application>
  <PresentationFormat>Widescreen</PresentationFormat>
  <Paragraphs>235</Paragraphs>
  <Slides>46</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Abadi</vt:lpstr>
      <vt:lpstr>Arial</vt:lpstr>
      <vt:lpstr>Calibri</vt:lpstr>
      <vt:lpstr>Calibri Light</vt:lpstr>
      <vt:lpstr>IBM Plex Mono SemiBold</vt:lpstr>
      <vt:lpstr>Iosevka Comfy</vt:lpstr>
      <vt:lpstr>Iosevka Comfy Duo Regular</vt:lpstr>
      <vt:lpstr>Trebuchet MS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Pavilion</cp:lastModifiedBy>
  <cp:revision>429</cp:revision>
  <dcterms:created xsi:type="dcterms:W3CDTF">2021-04-29T18:58:34Z</dcterms:created>
  <dcterms:modified xsi:type="dcterms:W3CDTF">2022-11-17T13:42:32Z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